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1"/>
  </p:notes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59" r:id="rId14"/>
    <p:sldId id="260" r:id="rId15"/>
    <p:sldId id="261" r:id="rId16"/>
    <p:sldId id="262" r:id="rId17"/>
    <p:sldId id="263" r:id="rId18"/>
    <p:sldId id="264" r:id="rId19"/>
    <p:sldId id="268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77" d="100"/>
          <a:sy n="77" d="100"/>
        </p:scale>
        <p:origin x="-31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B6841-3431-4629-B08D-995FDEE4BF0C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62677-0747-4001-A55F-479343A77B1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90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62677-0747-4001-A55F-479343A77B1D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E66420-957D-4E5B-A1BB-B52320C4DD22}" type="datetimeFigureOut">
              <a:rPr lang="pl-PL" smtClean="0"/>
              <a:pPr/>
              <a:t>2012-02-29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D17A737-07EE-43FA-B727-0E802A5AB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2115666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DOJRZAŁOŚĆ SZKOLNA WARUNKIEM POWODZENIA </a:t>
            </a:r>
            <a:br>
              <a:rPr lang="pl-PL" sz="40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r>
              <a:rPr lang="pl-PL" sz="40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W NAUCE</a:t>
            </a:r>
            <a:endParaRPr lang="pl-PL" sz="4000" b="1" dirty="0">
              <a:solidFill>
                <a:schemeClr val="accent2">
                  <a:lumMod val="50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19872" y="4725144"/>
            <a:ext cx="5114778" cy="1101248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pPr algn="r"/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Anna Konarska-Bogdan</a:t>
            </a:r>
            <a:endParaRPr lang="pl-PL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Jak rodzic może wspierać rozwój społeczny dziecka?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Dawać</a:t>
            </a:r>
            <a:r>
              <a:rPr lang="pl-PL" dirty="0" smtClean="0">
                <a:latin typeface="Tahoma" pitchFamily="34" charset="0"/>
              </a:rPr>
              <a:t> dziecku jak najwięcej okazji do kontaktów </a:t>
            </a:r>
          </a:p>
          <a:p>
            <a:pPr>
              <a:buNone/>
            </a:pPr>
            <a:r>
              <a:rPr lang="pl-PL" dirty="0" smtClean="0">
                <a:latin typeface="Tahoma" pitchFamily="34" charset="0"/>
              </a:rPr>
              <a:t>    z rówieśnikami.</a:t>
            </a:r>
          </a:p>
          <a:p>
            <a:endParaRPr lang="pl-PL" dirty="0" smtClean="0">
              <a:solidFill>
                <a:srgbClr val="0000FF"/>
              </a:solidFill>
              <a:latin typeface="Tahoma" pitchFamily="34" charset="0"/>
            </a:endParaRPr>
          </a:p>
          <a:p>
            <a:r>
              <a:rPr lang="pl-PL" dirty="0" smtClean="0">
                <a:solidFill>
                  <a:srgbClr val="0000FF"/>
                </a:solidFill>
                <a:latin typeface="Tahoma" pitchFamily="34" charset="0"/>
              </a:rPr>
              <a:t>Stwarzać dziecku okazje do radzenia sobie </a:t>
            </a:r>
          </a:p>
          <a:p>
            <a:pPr>
              <a:buNone/>
            </a:pPr>
            <a:r>
              <a:rPr lang="pl-PL" dirty="0" smtClean="0">
                <a:solidFill>
                  <a:srgbClr val="0000FF"/>
                </a:solidFill>
                <a:latin typeface="Tahoma" pitchFamily="34" charset="0"/>
              </a:rPr>
              <a:t>   w różnych sytuacjach społecznych.</a:t>
            </a:r>
          </a:p>
          <a:p>
            <a:endParaRPr lang="pl-PL" sz="2400" dirty="0" smtClean="0">
              <a:latin typeface="Tahoma" pitchFamily="34" charset="0"/>
            </a:endParaRPr>
          </a:p>
          <a:p>
            <a:r>
              <a:rPr lang="pl-PL" dirty="0" smtClean="0">
                <a:latin typeface="Tahoma" pitchFamily="34" charset="0"/>
              </a:rPr>
              <a:t>Inspirować dziecko do zachowań prospołecznych (działania na rzecz innych).</a:t>
            </a:r>
          </a:p>
          <a:p>
            <a:endParaRPr lang="pl-PL" sz="2400" dirty="0" smtClean="0">
              <a:latin typeface="Tahoma" pitchFamily="34" charset="0"/>
            </a:endParaRPr>
          </a:p>
          <a:p>
            <a:r>
              <a:rPr lang="pl-PL" dirty="0" smtClean="0">
                <a:solidFill>
                  <a:srgbClr val="0000FF"/>
                </a:solidFill>
                <a:latin typeface="Tahoma" pitchFamily="34" charset="0"/>
              </a:rPr>
              <a:t>Rozmawiać z dzieckiem o jego uczuciach związanych z przeżytymi sukcesami oraz porażkami.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Dojrzałość emocjonalno - społeczna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7936"/>
          </a:xfrm>
        </p:spPr>
        <p:txBody>
          <a:bodyPr/>
          <a:lstStyle/>
          <a:p>
            <a:pPr>
              <a:buNone/>
            </a:pPr>
            <a:r>
              <a:rPr lang="pl-PL" sz="3200" b="1" dirty="0" smtClean="0">
                <a:solidFill>
                  <a:srgbClr val="FFFF00"/>
                </a:solidFill>
                <a:latin typeface="+mj-lt"/>
                <a:ea typeface="Verdana" pitchFamily="34" charset="0"/>
                <a:cs typeface="Verdana" pitchFamily="34" charset="0"/>
              </a:rPr>
              <a:t>Dziecko dojrzałe emocjonalnie:</a:t>
            </a:r>
          </a:p>
          <a:p>
            <a:r>
              <a:rPr lang="pl-PL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panuje nad emocjami, kontroluje je</a:t>
            </a:r>
          </a:p>
          <a:p>
            <a:r>
              <a:rPr lang="pl-P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reaguje adekwatnie do sytuacji (bez wybuchu agresji ,bez płaczu, lękliwości)</a:t>
            </a:r>
          </a:p>
          <a:p>
            <a:r>
              <a:rPr lang="pl-PL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odczuwa więź ze swoją grupą, z panią </a:t>
            </a:r>
          </a:p>
          <a:p>
            <a:r>
              <a:rPr lang="pl-P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prawidłowo reaguje na pozytywne lub negatywne uwagi</a:t>
            </a:r>
            <a:endParaRPr lang="pl-PL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Jak rodzic może wspierać rozwój emocjonalny dziecka?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132856"/>
            <a:ext cx="8085584" cy="43204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Mieć czas dla dziecka.             </a:t>
            </a:r>
          </a:p>
          <a:p>
            <a:pPr>
              <a:lnSpc>
                <a:spcPct val="90000"/>
              </a:lnSpc>
            </a:pPr>
            <a:r>
              <a:rPr lang="pl-PL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Rozmawiać z nim o uczuciach.</a:t>
            </a:r>
          </a:p>
          <a:p>
            <a:pPr>
              <a:lnSpc>
                <a:spcPct val="90000"/>
              </a:lnSpc>
            </a:pPr>
            <a:r>
              <a:rPr lang="pl-PL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Uwrażliwiać dziecko na potrzeby i uczucia        innych osób poprzez rozmowy oraz prezentowanie właściwych postaw społecznych.</a:t>
            </a:r>
          </a:p>
          <a:p>
            <a:pPr>
              <a:lnSpc>
                <a:spcPct val="90000"/>
              </a:lnSpc>
            </a:pPr>
            <a:r>
              <a:rPr lang="pl-PL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Powierzać dziecku obowiązki                                   i odpowiedzialne zadania (dostosowane do wieku).</a:t>
            </a:r>
          </a:p>
          <a:p>
            <a:pPr>
              <a:lnSpc>
                <a:spcPct val="90000"/>
              </a:lnSpc>
            </a:pPr>
            <a:r>
              <a:rPr lang="pl-PL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Rozbudzać w dziecku ciekawość poznawczą poprzez bogactwo doświadczeń intelektualnych                    i kulturalnych... (książki, wystawy, kino,       teatr i in.).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FFC000"/>
                </a:solidFill>
              </a:rPr>
              <a:t>Wpływ innych czynników        </a:t>
            </a:r>
            <a:br>
              <a:rPr lang="pl-PL" b="1" dirty="0" smtClean="0">
                <a:solidFill>
                  <a:srgbClr val="FFC000"/>
                </a:solidFill>
              </a:rPr>
            </a:br>
            <a:r>
              <a:rPr lang="pl-PL" b="1" dirty="0" smtClean="0">
                <a:solidFill>
                  <a:srgbClr val="FFC000"/>
                </a:solidFill>
              </a:rPr>
              <a:t>na dojrzałość szkolną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3200" b="1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Czynniki indywidualne </a:t>
            </a:r>
            <a:endParaRPr lang="pl-PL" sz="3200" b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endParaRPr lang="pl-PL" sz="3200" b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3200" b="1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Czynniki środowiskowe </a:t>
            </a:r>
            <a:endParaRPr lang="pl-PL" sz="3200" b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pl-PL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warunki </a:t>
            </a:r>
            <a:r>
              <a:rPr lang="pl-PL" i="1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materialne </a:t>
            </a:r>
            <a:endParaRPr lang="pl-PL" i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pl-PL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warunki </a:t>
            </a:r>
            <a:r>
              <a:rPr lang="pl-PL" i="1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kulturalne </a:t>
            </a:r>
            <a:endParaRPr lang="pl-PL" i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pl-PL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warunki </a:t>
            </a:r>
            <a:r>
              <a:rPr lang="pl-PL" i="1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społeczno – psychologiczne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b="1" dirty="0">
                <a:solidFill>
                  <a:srgbClr val="FFFF00"/>
                </a:solidFill>
              </a:rPr>
              <a:t>Dziecko dojrzałe do </a:t>
            </a:r>
            <a:r>
              <a:rPr lang="pl-PL" sz="4000" b="1" dirty="0" smtClean="0">
                <a:solidFill>
                  <a:srgbClr val="FFFF00"/>
                </a:solidFill>
              </a:rPr>
              <a:t>nauki </a:t>
            </a:r>
            <a:r>
              <a:rPr lang="pl-PL" sz="4000" b="1" dirty="0">
                <a:solidFill>
                  <a:srgbClr val="FFFF00"/>
                </a:solidFill>
              </a:rPr>
              <a:t>szkolnej potrafi:</a:t>
            </a:r>
            <a:r>
              <a:rPr lang="pl-PL" sz="4000" dirty="0">
                <a:solidFill>
                  <a:srgbClr val="FFFF00"/>
                </a:solidFill>
              </a:rPr>
              <a:t/>
            </a:r>
            <a:br>
              <a:rPr lang="pl-PL" sz="4000" dirty="0">
                <a:solidFill>
                  <a:srgbClr val="FFFF00"/>
                </a:solidFill>
              </a:rPr>
            </a:br>
            <a:endParaRPr lang="pl-PL" sz="40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9984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powiedzieć, jakie ma imię i nazwisko, ile ma lat, gdzie mieszka, opowiedzieć o pracy </a:t>
            </a:r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rodziców</a:t>
            </a:r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narysować rysunek postaci ludzkiej: postać jest kompletna, części ciała są proporcjonalne do całości, części ciała są rozmieszczone </a:t>
            </a:r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właściwie</a:t>
            </a:r>
            <a:endParaRPr lang="pl-P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>
                <a:latin typeface="Verdana" pitchFamily="34" charset="0"/>
                <a:ea typeface="Verdana" pitchFamily="34" charset="0"/>
                <a:cs typeface="Verdana" pitchFamily="34" charset="0"/>
              </a:rPr>
              <a:t>obchodzić się z przyborami do rysowania, malowania, pisania; nie wychodzić poza linie kolorując obrazek; nazwać to co </a:t>
            </a:r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narysowało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ciąć nożyczkami w linii prostej i krzywej;       lepić z plasteliny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dobrać w pary przedmioty lub obrazki, klasyfikować je wg określonej zasady, np. owoce, pojazdy, </a:t>
            </a:r>
            <a:r>
              <a:rPr lang="pl-PL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zwierzęta</a:t>
            </a:r>
          </a:p>
          <a:p>
            <a:pPr lvl="0">
              <a:buFont typeface="Wingdings" pitchFamily="2" charset="2"/>
              <a:buChar char="Ø"/>
            </a:pPr>
            <a:r>
              <a:rPr lang="pl-PL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łączyć zbiory wg określonej cechy, np. wielkość, kolor, kształt</a:t>
            </a:r>
          </a:p>
          <a:p>
            <a:pPr lvl="0">
              <a:buFont typeface="Wingdings" pitchFamily="2" charset="2"/>
              <a:buChar char="Ø"/>
            </a:pPr>
            <a:r>
              <a:rPr lang="pl-PL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wskazać </a:t>
            </a:r>
            <a:r>
              <a:rPr lang="pl-PL" sz="2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różnice w pozornie takich samych </a:t>
            </a:r>
            <a:r>
              <a:rPr lang="pl-PL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obrazkach</a:t>
            </a:r>
            <a:endParaRPr lang="pl-P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rozpoznać </a:t>
            </a:r>
            <a:r>
              <a:rPr lang="pl-PL" sz="2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różne dźwięki z otoczenia, np. głosy </a:t>
            </a:r>
            <a:r>
              <a:rPr lang="pl-PL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zwierząt</a:t>
            </a:r>
            <a:endParaRPr lang="pl-P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liczyć </a:t>
            </a:r>
            <a:r>
              <a:rPr lang="pl-PL" sz="2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kolejno do 10 , potrafi dodawać </a:t>
            </a:r>
            <a:r>
              <a:rPr lang="pl-PL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 </a:t>
            </a:r>
            <a:r>
              <a:rPr lang="pl-PL" sz="2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odejmować do 10</a:t>
            </a:r>
          </a:p>
          <a:p>
            <a:pPr lvl="0">
              <a:buFont typeface="Wingdings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 dobrą koncentrację </a:t>
            </a:r>
            <a:r>
              <a:rPr lang="pl-PL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uwagi</a:t>
            </a:r>
            <a:endParaRPr lang="pl-P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pl-PL" sz="28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jest zainteresowane pracą i jej </a:t>
            </a:r>
            <a:r>
              <a:rPr lang="pl-PL" sz="28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efektami</a:t>
            </a:r>
            <a:endParaRPr lang="pl-PL" sz="28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8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jest odporne na </a:t>
            </a:r>
            <a:r>
              <a:rPr lang="pl-PL" sz="28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niepowodzenia</a:t>
            </a:r>
            <a:endParaRPr lang="pl-PL" sz="28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8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jest wytrwałe przy dłuższym </a:t>
            </a:r>
            <a:r>
              <a:rPr lang="pl-PL" sz="28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wysiłku</a:t>
            </a:r>
            <a:endParaRPr lang="pl-PL" sz="28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8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potrafi prawidłowo </a:t>
            </a:r>
            <a:r>
              <a:rPr lang="pl-PL" sz="28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wymawiać wszystkie </a:t>
            </a:r>
            <a:r>
              <a:rPr lang="pl-PL" sz="28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głoski </a:t>
            </a:r>
            <a:endParaRPr lang="pl-PL" sz="28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8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nazwać głoskę na początku i na końcu wyrazu, różnicować wyrazy </a:t>
            </a:r>
            <a:r>
              <a:rPr lang="pl-PL" sz="28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o </a:t>
            </a:r>
            <a:r>
              <a:rPr lang="pl-PL" sz="28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podobnym brzmieniu, np. kran – tran, góra – </a:t>
            </a:r>
            <a:r>
              <a:rPr lang="pl-PL" sz="28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kura</a:t>
            </a:r>
            <a:endParaRPr lang="pl-PL" sz="28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28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podzielić </a:t>
            </a:r>
            <a:r>
              <a:rPr lang="pl-PL" sz="28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zdanie na wyrazy, </a:t>
            </a:r>
            <a:r>
              <a:rPr lang="pl-PL" sz="2800" dirty="0" err="1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wyrazy</a:t>
            </a:r>
            <a:r>
              <a:rPr lang="pl-PL" sz="28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na </a:t>
            </a:r>
            <a:r>
              <a:rPr lang="pl-PL" sz="28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sylaby</a:t>
            </a:r>
            <a:endParaRPr lang="pl-PL" sz="28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opowiedzieć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treść obrazka posługując się mową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zdaniową</a:t>
            </a:r>
            <a:endParaRPr lang="pl-PL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rozwiązać proste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zagadki</a:t>
            </a:r>
            <a:endParaRPr lang="pl-PL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uważnie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słuchać przez dłuższą chwilę opowiadania, bajki,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muzyki</a:t>
            </a:r>
            <a:endParaRPr lang="pl-PL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wykonać proste ćwiczenia gimnastyczne; uczestniczyć w grupowych zabawach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ruchowych</a:t>
            </a:r>
            <a:endParaRPr lang="pl-PL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wskazać lewą i prawą stronę swego ciała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osoby stojącej na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wprost</a:t>
            </a:r>
            <a:endParaRPr lang="pl-PL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doprowadzić do końca rozpoczętą zabawę, pracę, w trudniejszych sytuacjach zwrócić się o pomoc do osoby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dorosłej</a:t>
            </a:r>
            <a:endParaRPr lang="pl-PL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stosuje się do obowiązujących norm, zasad i ustaleń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zgodnie bawić się z rówieśnikami – współdziałać, czekać na swoją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kolej</a:t>
            </a:r>
            <a:endParaRPr lang="pl-PL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działać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sprawnie; umieć podporządkować się słownym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poleceniom</a:t>
            </a:r>
            <a:endParaRPr lang="pl-PL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wykonać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podstawowe czynności samoobsługowe: samodzielnie zjeść, ubrać się, umyć, zawiązać sznurowadła, zapiąć guziki, zamki</a:t>
            </a:r>
          </a:p>
          <a:p>
            <a:pPr lvl="0">
              <a:buFont typeface="Wingdings" pitchFamily="2" charset="2"/>
              <a:buChar char="Ø"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 dobre tempo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pracy</a:t>
            </a:r>
            <a:endParaRPr lang="pl-PL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potrafi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nawiązać kontakty z rówieśnikami i dorosłymi, jest wrażliwy na opinię nauczycieli i innych osób dorosłych.</a:t>
            </a:r>
          </a:p>
          <a:p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pPr>
              <a:buNone/>
            </a:pPr>
            <a:endParaRPr lang="pl-PL" b="1" i="1" dirty="0" smtClean="0"/>
          </a:p>
          <a:p>
            <a:pPr>
              <a:buNone/>
            </a:pPr>
            <a:endParaRPr lang="pl-PL" b="1" i="1" dirty="0"/>
          </a:p>
          <a:p>
            <a:pPr algn="ctr">
              <a:buNone/>
            </a:pPr>
            <a:r>
              <a:rPr lang="pl-PL" sz="3600" b="1" i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Nie </a:t>
            </a:r>
            <a:r>
              <a:rPr lang="pl-PL" sz="3600" b="1" i="1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wszystkie kwiaty zakwitają razem.</a:t>
            </a:r>
            <a:endParaRPr lang="pl-PL" sz="3600" dirty="0">
              <a:solidFill>
                <a:srgbClr val="FF0000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pl-PL" sz="3600" b="1" i="1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Każdy ma swój czas i porę....</a:t>
            </a:r>
            <a:endParaRPr lang="pl-PL" sz="3600" dirty="0">
              <a:solidFill>
                <a:srgbClr val="FF0000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0544" y="620688"/>
            <a:ext cx="8062912" cy="5328592"/>
          </a:xfrm>
        </p:spPr>
        <p:txBody>
          <a:bodyPr>
            <a:normAutofit/>
          </a:bodyPr>
          <a:lstStyle/>
          <a:p>
            <a:pPr algn="l"/>
            <a:r>
              <a:rPr lang="pl-PL" sz="3600" b="1" u="sng" dirty="0" smtClean="0">
                <a:solidFill>
                  <a:schemeClr val="accent1">
                    <a:lumMod val="75000"/>
                  </a:schemeClr>
                </a:solidFill>
              </a:rPr>
              <a:t>Dojrzałość szkolna </a:t>
            </a:r>
            <a:r>
              <a:rPr lang="pl-PL" sz="3600" b="1" dirty="0" smtClean="0">
                <a:solidFill>
                  <a:schemeClr val="accent6">
                    <a:lumMod val="75000"/>
                  </a:schemeClr>
                </a:solidFill>
              </a:rPr>
              <a:t>to gotowość dziecka do rozpoczęcia systematycznej nauki, </a:t>
            </a:r>
          </a:p>
          <a:p>
            <a:pPr algn="l"/>
            <a:r>
              <a:rPr lang="pl-PL" sz="3600" b="1" dirty="0" smtClean="0">
                <a:solidFill>
                  <a:schemeClr val="accent6">
                    <a:lumMod val="75000"/>
                  </a:schemeClr>
                </a:solidFill>
              </a:rPr>
              <a:t>to gotowość do wejścia </a:t>
            </a:r>
          </a:p>
          <a:p>
            <a:pPr algn="l"/>
            <a:r>
              <a:rPr lang="pl-PL" sz="3600" b="1" dirty="0" smtClean="0">
                <a:solidFill>
                  <a:schemeClr val="accent6">
                    <a:lumMod val="75000"/>
                  </a:schemeClr>
                </a:solidFill>
              </a:rPr>
              <a:t>w nowe obowiązki i nowe środowisko. Pojęciem tym określa się zarówno dojrzałość fizyczną, umysłową i społeczno- emocjonalną.</a:t>
            </a:r>
            <a:endParaRPr lang="pl-PL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800" b="1" dirty="0">
                <a:solidFill>
                  <a:schemeClr val="accent2">
                    <a:lumMod val="50000"/>
                  </a:schemeClr>
                </a:solidFill>
              </a:rPr>
              <a:t>Dojrzałość fizyczna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dirty="0">
                <a:solidFill>
                  <a:schemeClr val="accent2">
                    <a:lumMod val="50000"/>
                  </a:schemeClr>
                </a:solidFill>
              </a:rPr>
            </a:b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6400800" cy="473008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pl-PL" dirty="0" smtClean="0"/>
              <a:t> 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ogólna sprawność</a:t>
            </a:r>
          </a:p>
          <a:p>
            <a:pPr algn="l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ruchowa dziecka</a:t>
            </a:r>
          </a:p>
          <a:p>
            <a:pPr algn="l"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sprawność narządów</a:t>
            </a:r>
          </a:p>
          <a:p>
            <a:pPr algn="l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zmysłów</a:t>
            </a:r>
          </a:p>
          <a:p>
            <a:pPr algn="l"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sprawność narządów</a:t>
            </a:r>
          </a:p>
          <a:p>
            <a:pPr algn="l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artykulacyjnych</a:t>
            </a:r>
          </a:p>
          <a:p>
            <a:pPr algn="l"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koordynacja i sprawność</a:t>
            </a:r>
          </a:p>
          <a:p>
            <a:pPr algn="l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ruchowa</a:t>
            </a:r>
          </a:p>
          <a:p>
            <a:pPr algn="l">
              <a:buFont typeface="Wingdings" pitchFamily="2" charset="2"/>
              <a:buChar char="§"/>
            </a:pP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odporność na choroby </a:t>
            </a:r>
          </a:p>
          <a:p>
            <a:pPr algn="l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 zmęczenie</a:t>
            </a:r>
            <a:endParaRPr lang="pl-PL" b="1" dirty="0">
              <a:solidFill>
                <a:schemeClr val="accent5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accent2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Na co warto zwrócić uwagę?</a:t>
            </a:r>
            <a:endParaRPr lang="pl-PL" b="1" dirty="0">
              <a:solidFill>
                <a:schemeClr val="accent2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39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Czy dziecko lubi zabawy ruchowe?</a:t>
            </a:r>
          </a:p>
          <a:p>
            <a:pPr>
              <a:lnSpc>
                <a:spcPct val="90000"/>
              </a:lnSpc>
              <a:buNone/>
            </a:pPr>
            <a:endParaRPr lang="pl-PL" sz="3200" dirty="0" smtClean="0">
              <a:solidFill>
                <a:srgbClr val="C0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Czy chętnie uczestniczy w zespołowych grach ruchowych?</a:t>
            </a:r>
          </a:p>
          <a:p>
            <a:pPr>
              <a:lnSpc>
                <a:spcPct val="90000"/>
              </a:lnSpc>
              <a:buNone/>
            </a:pPr>
            <a:endParaRPr lang="pl-PL" sz="32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Czy jest w stanie zachować określoną pozycję przez jakiś czas  (spokojnie stać, siedzieć)?</a:t>
            </a:r>
          </a:p>
          <a:p>
            <a:pPr>
              <a:lnSpc>
                <a:spcPct val="90000"/>
              </a:lnSpc>
            </a:pPr>
            <a:endParaRPr lang="pl-PL" sz="32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Czy dziecko dobrze widzi i słyszy?</a:t>
            </a:r>
          </a:p>
          <a:p>
            <a:pPr>
              <a:lnSpc>
                <a:spcPct val="90000"/>
              </a:lnSpc>
              <a:buNone/>
            </a:pPr>
            <a:endParaRPr lang="pl-PL" sz="32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Czy męczy się szybciej niż rówieśnicy? </a:t>
            </a:r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Jak rodzic może wspierać rozwój fizyczny dziecka?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195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dirty="0" smtClean="0">
                <a:solidFill>
                  <a:srgbClr val="00B050"/>
                </a:solidFill>
                <a:latin typeface="Tahoma" pitchFamily="34" charset="0"/>
              </a:rPr>
              <a:t>Zapewnić dziecku odpowiednią ilość ruchu, najlepiej na świeżym powietrzu.</a:t>
            </a:r>
          </a:p>
          <a:p>
            <a:pPr>
              <a:lnSpc>
                <a:spcPct val="80000"/>
              </a:lnSpc>
            </a:pPr>
            <a:endParaRPr lang="pl-PL" dirty="0" smtClean="0">
              <a:solidFill>
                <a:srgbClr val="00B050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dirty="0" smtClean="0">
                <a:solidFill>
                  <a:srgbClr val="0070C0"/>
                </a:solidFill>
                <a:latin typeface="Tahoma" pitchFamily="34" charset="0"/>
              </a:rPr>
              <a:t>Stwarzać okazje do spotkań </a:t>
            </a:r>
          </a:p>
          <a:p>
            <a:pPr>
              <a:lnSpc>
                <a:spcPct val="80000"/>
              </a:lnSpc>
              <a:buNone/>
            </a:pPr>
            <a:r>
              <a:rPr lang="pl-PL" dirty="0" smtClean="0">
                <a:solidFill>
                  <a:srgbClr val="0070C0"/>
                </a:solidFill>
                <a:latin typeface="Tahoma" pitchFamily="34" charset="0"/>
              </a:rPr>
              <a:t>   z rówieśnikami, gier i zabaw zespołowych.</a:t>
            </a:r>
          </a:p>
          <a:p>
            <a:pPr>
              <a:lnSpc>
                <a:spcPct val="80000"/>
              </a:lnSpc>
            </a:pPr>
            <a:endParaRPr lang="pl-PL" dirty="0" smtClean="0">
              <a:solidFill>
                <a:srgbClr val="00B050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pl-PL" dirty="0" smtClean="0">
                <a:solidFill>
                  <a:srgbClr val="00B050"/>
                </a:solidFill>
                <a:latin typeface="Tahoma" pitchFamily="34" charset="0"/>
              </a:rPr>
              <a:t>Nie lekceważyć sygnałów,                     które mogą świadczyć o tym,                    że dziecko źle widzi lub słyszy.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>
                <a:solidFill>
                  <a:schemeClr val="accent1">
                    <a:lumMod val="50000"/>
                  </a:schemeClr>
                </a:solidFill>
              </a:rPr>
              <a:t>Dojrzałość umysłowa</a:t>
            </a:r>
            <a:endParaRPr lang="pl-PL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3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Przejawia się w zainteresowaniu nauką, zwłaszcza czytaniem, pisaniem, liczeniem, zaciekawieniem zjawiskami zachodzącymi                w najbliższym otoczeniu.</a:t>
            </a:r>
          </a:p>
          <a:p>
            <a:pPr>
              <a:buNone/>
            </a:pPr>
            <a:r>
              <a:rPr lang="pl-PL" dirty="0" smtClean="0">
                <a:solidFill>
                  <a:srgbClr val="00B050"/>
                </a:solidFill>
              </a:rPr>
              <a:t>W rozwoju umysłowym dziecka istotne są:</a:t>
            </a:r>
          </a:p>
          <a:p>
            <a:r>
              <a:rPr lang="pl-PL" b="1" i="1" dirty="0" smtClean="0">
                <a:solidFill>
                  <a:srgbClr val="00B050"/>
                </a:solidFill>
              </a:rPr>
              <a:t>uwaga</a:t>
            </a:r>
          </a:p>
          <a:p>
            <a:r>
              <a:rPr lang="pl-PL" b="1" i="1" dirty="0" smtClean="0">
                <a:solidFill>
                  <a:srgbClr val="00B050"/>
                </a:solidFill>
              </a:rPr>
              <a:t>mowa</a:t>
            </a:r>
          </a:p>
          <a:p>
            <a:r>
              <a:rPr lang="pl-PL" b="1" i="1" dirty="0" smtClean="0">
                <a:solidFill>
                  <a:srgbClr val="00B050"/>
                </a:solidFill>
              </a:rPr>
              <a:t>myślenie</a:t>
            </a:r>
          </a:p>
          <a:p>
            <a:r>
              <a:rPr lang="pl-PL" b="1" i="1" dirty="0" smtClean="0">
                <a:solidFill>
                  <a:srgbClr val="00B050"/>
                </a:solidFill>
              </a:rPr>
              <a:t>pamięć </a:t>
            </a:r>
            <a:endParaRPr lang="pl-PL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Jak rodzic może wspierać rozwój myślenia u dziecka?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79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dirty="0" smtClean="0">
                <a:latin typeface="Tahoma" pitchFamily="34" charset="0"/>
              </a:rPr>
              <a:t>Proponować dziecku gry planszowe.</a:t>
            </a:r>
          </a:p>
          <a:p>
            <a:pPr>
              <a:lnSpc>
                <a:spcPct val="90000"/>
              </a:lnSpc>
            </a:pPr>
            <a:endParaRPr lang="pl-PL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pl-PL" dirty="0" smtClean="0">
                <a:solidFill>
                  <a:srgbClr val="00B050"/>
                </a:solidFill>
                <a:latin typeface="Tahoma" pitchFamily="34" charset="0"/>
              </a:rPr>
              <a:t>Nie wyręczać, dać dziecku szansę, aby samo znalazło rozwiązanie problemu.</a:t>
            </a:r>
          </a:p>
          <a:p>
            <a:pPr>
              <a:lnSpc>
                <a:spcPct val="90000"/>
              </a:lnSpc>
            </a:pPr>
            <a:endParaRPr lang="pl-PL" dirty="0" smtClean="0">
              <a:solidFill>
                <a:srgbClr val="00800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pl-PL" dirty="0" smtClean="0">
                <a:latin typeface="Tahoma" pitchFamily="34" charset="0"/>
              </a:rPr>
              <a:t>Proponować gry/zabawy, polegające na tworzeniu grup tematycznych (np. dzielenie obrazków na grupy: zwierzęta, rośliny itp.)</a:t>
            </a:r>
          </a:p>
          <a:p>
            <a:pPr>
              <a:lnSpc>
                <a:spcPct val="90000"/>
              </a:lnSpc>
            </a:pPr>
            <a:endParaRPr lang="pl-PL" dirty="0" smtClean="0">
              <a:latin typeface="Tahoma" pitchFamily="34" charset="0"/>
            </a:endParaRPr>
          </a:p>
          <a:p>
            <a:endParaRPr lang="pl-PL" dirty="0"/>
          </a:p>
        </p:txBody>
      </p:sp>
      <p:pic>
        <p:nvPicPr>
          <p:cNvPr id="4" name="~PP908.WAV">
            <a:hlinkClick r:id="" action="ppaction://media"/>
          </p:cNvPr>
          <p:cNvPicPr>
            <a:picLocks noRot="1" noChangeAspect="1"/>
          </p:cNvPicPr>
          <p:nvPr>
            <a:wavAudioFile r:embed="rId1" name="~PP908.WAV"/>
          </p:nvPr>
        </p:nvPicPr>
        <p:blipFill>
          <a:blip r:embed="rId3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Jak rodzic może wspierać rozwój mowy u dziecka?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19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pl-PL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Jak najwięcej rozmawiać z dzieckiem.</a:t>
            </a:r>
          </a:p>
          <a:p>
            <a:pPr>
              <a:lnSpc>
                <a:spcPct val="90000"/>
              </a:lnSpc>
            </a:pPr>
            <a:endParaRPr lang="pl-P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pl-PL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Słuchać tego, co dziecko ma do powiedzenia.</a:t>
            </a:r>
          </a:p>
          <a:p>
            <a:pPr>
              <a:lnSpc>
                <a:spcPct val="90000"/>
              </a:lnSpc>
              <a:buNone/>
            </a:pPr>
            <a:endParaRPr lang="pl-PL" dirty="0" smtClean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pl-PL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Czytać dziecku książki.</a:t>
            </a:r>
          </a:p>
          <a:p>
            <a:pPr>
              <a:lnSpc>
                <a:spcPct val="90000"/>
              </a:lnSpc>
            </a:pPr>
            <a:endParaRPr lang="pl-P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pl-PL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Zachęcać dziecko do opowiadania o tym,              co usłyszało, co je zainteresowało.</a:t>
            </a:r>
          </a:p>
          <a:p>
            <a:pPr>
              <a:lnSpc>
                <a:spcPct val="90000"/>
              </a:lnSpc>
            </a:pPr>
            <a:endParaRPr lang="pl-P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pl-PL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Zwracać uwagę na poprawność artykulacyjną mowy dziecka.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Dojrzałość emocjonalno - społeczna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5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rgbClr val="FFFF00"/>
                </a:solidFill>
                <a:latin typeface="+mj-lt"/>
                <a:ea typeface="Verdana" pitchFamily="34" charset="0"/>
                <a:cs typeface="Verdana" pitchFamily="34" charset="0"/>
              </a:rPr>
              <a:t>Dziecko dojrzałe społecznie:</a:t>
            </a:r>
          </a:p>
          <a:p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prawidłowo nawiązuje kontakty </a:t>
            </a:r>
          </a:p>
          <a:p>
            <a:pPr>
              <a:buNone/>
            </a:pPr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z rówieśnikami i dorosłymi</a:t>
            </a:r>
          </a:p>
          <a:p>
            <a:r>
              <a:rPr lang="pl-PL" dirty="0" smtClean="0">
                <a:solidFill>
                  <a:schemeClr val="accent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potrafi współżyć w zespole</a:t>
            </a:r>
          </a:p>
          <a:p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przestrzega reguł życia w zbiorowości</a:t>
            </a:r>
          </a:p>
          <a:p>
            <a:r>
              <a:rPr lang="pl-PL" dirty="0" smtClean="0">
                <a:solidFill>
                  <a:schemeClr val="accent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jest zdyscyplinowane, samodzielne</a:t>
            </a:r>
          </a:p>
          <a:p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rozumie proste sytuacje społeczne</a:t>
            </a:r>
          </a:p>
          <a:p>
            <a:r>
              <a:rPr lang="pl-PL" dirty="0" smtClean="0">
                <a:solidFill>
                  <a:schemeClr val="accent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adaptuje się w nowym środowisku</a:t>
            </a:r>
            <a:endParaRPr lang="pl-PL" dirty="0">
              <a:solidFill>
                <a:schemeClr val="accent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264</TotalTime>
  <Words>863</Words>
  <Application>Microsoft Office PowerPoint</Application>
  <PresentationFormat>Pokaz na ekranie (4:3)</PresentationFormat>
  <Paragraphs>137</Paragraphs>
  <Slides>19</Slides>
  <Notes>1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Energetyczny</vt:lpstr>
      <vt:lpstr>DOJRZAŁOŚĆ SZKOLNA WARUNKIEM POWODZENIA  W NAUCE</vt:lpstr>
      <vt:lpstr> </vt:lpstr>
      <vt:lpstr>Dojrzałość fizyczna </vt:lpstr>
      <vt:lpstr>Na co warto zwrócić uwagę?</vt:lpstr>
      <vt:lpstr>Jak rodzic może wspierać rozwój fizyczny dziecka?</vt:lpstr>
      <vt:lpstr>Dojrzałość umysłowa</vt:lpstr>
      <vt:lpstr>Jak rodzic może wspierać rozwój myślenia u dziecka?</vt:lpstr>
      <vt:lpstr>Jak rodzic może wspierać rozwój mowy u dziecka?</vt:lpstr>
      <vt:lpstr>Dojrzałość emocjonalno - społeczna</vt:lpstr>
      <vt:lpstr>Jak rodzic może wspierać rozwój społeczny dziecka?</vt:lpstr>
      <vt:lpstr>Dojrzałość emocjonalno - społeczna</vt:lpstr>
      <vt:lpstr>Jak rodzic może wspierać rozwój emocjonalny dziecka?</vt:lpstr>
      <vt:lpstr>Wpływ innych czynników         na dojrzałość szkolną</vt:lpstr>
      <vt:lpstr>Dziecko dojrzałe do nauki szkolnej potrafi: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DOJRZAŁOŚĆ SZKOLNA WARUNKIEM POWODZENIA  W NAUCE</dc:title>
  <dc:creator>Wiesiek B</dc:creator>
  <cp:lastModifiedBy>Nauczyciel</cp:lastModifiedBy>
  <cp:revision>30</cp:revision>
  <dcterms:created xsi:type="dcterms:W3CDTF">2011-01-31T19:52:59Z</dcterms:created>
  <dcterms:modified xsi:type="dcterms:W3CDTF">2012-02-29T14:11:12Z</dcterms:modified>
</cp:coreProperties>
</file>